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59" r:id="rId4"/>
    <p:sldId id="261" r:id="rId5"/>
    <p:sldId id="262" r:id="rId6"/>
    <p:sldId id="263" r:id="rId7"/>
    <p:sldId id="260" r:id="rId8"/>
  </p:sldIdLst>
  <p:sldSz cx="9144000" cy="6858000" type="screen4x3"/>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E3B9F6-C0FC-4F2A-9D7E-91EEA1ED798B}" type="datetimeFigureOut">
              <a:rPr lang="en-US" smtClean="0"/>
              <a:pPr/>
              <a:t>8/22/2015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776371-44D1-4E9C-BBFB-F27989B106D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776371-44D1-4E9C-BBFB-F27989B106D4}"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301264-810A-47FA-8883-7DF5D9A68893}" type="datetimeFigureOut">
              <a:rPr lang="en-US" smtClean="0"/>
              <a:pPr/>
              <a:t>8/22/2015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C9B9A-F7CC-47E7-989F-CEEF0709F7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301264-810A-47FA-8883-7DF5D9A68893}" type="datetimeFigureOut">
              <a:rPr lang="en-US" smtClean="0"/>
              <a:pPr/>
              <a:t>8/22/2015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C9B9A-F7CC-47E7-989F-CEEF0709F7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301264-810A-47FA-8883-7DF5D9A68893}" type="datetimeFigureOut">
              <a:rPr lang="en-US" smtClean="0"/>
              <a:pPr/>
              <a:t>8/22/2015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C9B9A-F7CC-47E7-989F-CEEF0709F7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301264-810A-47FA-8883-7DF5D9A68893}" type="datetimeFigureOut">
              <a:rPr lang="en-US" smtClean="0"/>
              <a:pPr/>
              <a:t>8/22/2015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C9B9A-F7CC-47E7-989F-CEEF0709F7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301264-810A-47FA-8883-7DF5D9A68893}" type="datetimeFigureOut">
              <a:rPr lang="en-US" smtClean="0"/>
              <a:pPr/>
              <a:t>8/22/2015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C9B9A-F7CC-47E7-989F-CEEF0709F7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301264-810A-47FA-8883-7DF5D9A68893}" type="datetimeFigureOut">
              <a:rPr lang="en-US" smtClean="0"/>
              <a:pPr/>
              <a:t>8/22/2015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C9B9A-F7CC-47E7-989F-CEEF0709F7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301264-810A-47FA-8883-7DF5D9A68893}" type="datetimeFigureOut">
              <a:rPr lang="en-US" smtClean="0"/>
              <a:pPr/>
              <a:t>8/22/2015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DC9B9A-F7CC-47E7-989F-CEEF0709F7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301264-810A-47FA-8883-7DF5D9A68893}" type="datetimeFigureOut">
              <a:rPr lang="en-US" smtClean="0"/>
              <a:pPr/>
              <a:t>8/22/2015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DC9B9A-F7CC-47E7-989F-CEEF0709F7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301264-810A-47FA-8883-7DF5D9A68893}" type="datetimeFigureOut">
              <a:rPr lang="en-US" smtClean="0"/>
              <a:pPr/>
              <a:t>8/22/2015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DC9B9A-F7CC-47E7-989F-CEEF0709F7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301264-810A-47FA-8883-7DF5D9A68893}" type="datetimeFigureOut">
              <a:rPr lang="en-US" smtClean="0"/>
              <a:pPr/>
              <a:t>8/22/2015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C9B9A-F7CC-47E7-989F-CEEF0709F7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301264-810A-47FA-8883-7DF5D9A68893}" type="datetimeFigureOut">
              <a:rPr lang="en-US" smtClean="0"/>
              <a:pPr/>
              <a:t>8/22/2015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C9B9A-F7CC-47E7-989F-CEEF0709F7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301264-810A-47FA-8883-7DF5D9A68893}" type="datetimeFigureOut">
              <a:rPr lang="en-US" smtClean="0"/>
              <a:pPr/>
              <a:t>8/22/2015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C9B9A-F7CC-47E7-989F-CEEF0709F7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 Box 5"/>
          <p:cNvSpPr txBox="1">
            <a:spLocks noChangeArrowheads="1"/>
          </p:cNvSpPr>
          <p:nvPr/>
        </p:nvSpPr>
        <p:spPr bwMode="auto">
          <a:xfrm>
            <a:off x="0" y="0"/>
            <a:ext cx="9144000" cy="677108"/>
          </a:xfrm>
          <a:prstGeom prst="rect">
            <a:avLst/>
          </a:prstGeom>
          <a:gradFill rotWithShape="1">
            <a:gsLst>
              <a:gs pos="0">
                <a:schemeClr val="accent1"/>
              </a:gs>
              <a:gs pos="50000">
                <a:schemeClr val="bg1"/>
              </a:gs>
              <a:gs pos="100000">
                <a:schemeClr val="accent1"/>
              </a:gs>
            </a:gsLst>
            <a:lin ang="5400000" scaled="1"/>
          </a:gradFill>
          <a:ln w="38100">
            <a:solidFill>
              <a:srgbClr val="FF3300"/>
            </a:solidFill>
            <a:miter lim="800000"/>
            <a:headEnd/>
            <a:tailEnd/>
          </a:ln>
          <a:effectLst/>
        </p:spPr>
        <p:txBody>
          <a:bodyPr wrap="square">
            <a:spAutoFit/>
          </a:bodyPr>
          <a:lstStyle/>
          <a:p>
            <a:r>
              <a:rPr lang="en-US">
                <a:latin typeface="Arial" charset="0"/>
              </a:rPr>
              <a:t> </a:t>
            </a:r>
            <a:r>
              <a:rPr lang="en-US" sz="3800">
                <a:solidFill>
                  <a:srgbClr val="0000FF"/>
                </a:solidFill>
                <a:latin typeface="Arial" charset="0"/>
              </a:rPr>
              <a:t>Có công mài sắt, có ngày nên </a:t>
            </a:r>
            <a:r>
              <a:rPr lang="en-US" sz="3800" smtClean="0">
                <a:solidFill>
                  <a:srgbClr val="0000FF"/>
                </a:solidFill>
                <a:latin typeface="Arial" charset="0"/>
              </a:rPr>
              <a:t>kim (tiết 2)</a:t>
            </a:r>
            <a:endParaRPr lang="en-US" sz="3800">
              <a:solidFill>
                <a:srgbClr val="0000FF"/>
              </a:solidFill>
              <a:latin typeface="Arial" charset="0"/>
            </a:endParaRPr>
          </a:p>
        </p:txBody>
      </p:sp>
      <p:pic>
        <p:nvPicPr>
          <p:cNvPr id="12295" name="Picture 7" descr="scan0006"/>
          <p:cNvPicPr>
            <a:picLocks noChangeAspect="1" noChangeArrowheads="1"/>
          </p:cNvPicPr>
          <p:nvPr/>
        </p:nvPicPr>
        <p:blipFill>
          <a:blip r:embed="rId2"/>
          <a:srcRect/>
          <a:stretch>
            <a:fillRect/>
          </a:stretch>
        </p:blipFill>
        <p:spPr bwMode="auto">
          <a:xfrm>
            <a:off x="0" y="762000"/>
            <a:ext cx="9144000" cy="609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linds(horizontal)">
                                      <p:cBhvr>
                                        <p:cTn id="7" dur="500"/>
                                        <p:tgtEl>
                                          <p:spTgt spid="12293"/>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2295"/>
                                        </p:tgtEl>
                                        <p:attrNameLst>
                                          <p:attrName>style.visibility</p:attrName>
                                        </p:attrNameLst>
                                      </p:cBhvr>
                                      <p:to>
                                        <p:strVal val="visible"/>
                                      </p:to>
                                    </p:set>
                                    <p:animEffect transition="in" filter="checkerboard(across)">
                                      <p:cBhvr>
                                        <p:cTn id="11"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Text Box 6"/>
          <p:cNvSpPr txBox="1">
            <a:spLocks noChangeArrowheads="1"/>
          </p:cNvSpPr>
          <p:nvPr/>
        </p:nvSpPr>
        <p:spPr bwMode="auto">
          <a:xfrm>
            <a:off x="4953000" y="1752600"/>
            <a:ext cx="1235075" cy="366713"/>
          </a:xfrm>
          <a:prstGeom prst="rect">
            <a:avLst/>
          </a:prstGeom>
          <a:noFill/>
          <a:ln w="9525">
            <a:noFill/>
            <a:miter lim="800000"/>
            <a:headEnd/>
            <a:tailEnd/>
          </a:ln>
          <a:effectLst/>
        </p:spPr>
        <p:txBody>
          <a:bodyPr>
            <a:spAutoFit/>
          </a:bodyPr>
          <a:lstStyle/>
          <a:p>
            <a:endParaRPr lang="en-US">
              <a:latin typeface="Arial" charset="0"/>
            </a:endParaRPr>
          </a:p>
        </p:txBody>
      </p:sp>
      <p:sp>
        <p:nvSpPr>
          <p:cNvPr id="3081" name="Text Box 9"/>
          <p:cNvSpPr txBox="1">
            <a:spLocks noChangeArrowheads="1"/>
          </p:cNvSpPr>
          <p:nvPr/>
        </p:nvSpPr>
        <p:spPr bwMode="auto">
          <a:xfrm>
            <a:off x="936625" y="1600200"/>
            <a:ext cx="3101975" cy="366713"/>
          </a:xfrm>
          <a:prstGeom prst="rect">
            <a:avLst/>
          </a:prstGeom>
          <a:noFill/>
          <a:ln w="9525">
            <a:noFill/>
            <a:miter lim="800000"/>
            <a:headEnd/>
            <a:tailEnd/>
          </a:ln>
          <a:effectLst/>
        </p:spPr>
        <p:txBody>
          <a:bodyPr>
            <a:spAutoFit/>
          </a:bodyPr>
          <a:lstStyle/>
          <a:p>
            <a:pPr>
              <a:spcBef>
                <a:spcPct val="50000"/>
              </a:spcBef>
            </a:pPr>
            <a:endParaRPr lang="en-US">
              <a:latin typeface="Arial" charset="0"/>
            </a:endParaRPr>
          </a:p>
        </p:txBody>
      </p:sp>
      <p:sp>
        <p:nvSpPr>
          <p:cNvPr id="3095" name="Text Box 23"/>
          <p:cNvSpPr txBox="1">
            <a:spLocks noChangeArrowheads="1"/>
          </p:cNvSpPr>
          <p:nvPr/>
        </p:nvSpPr>
        <p:spPr bwMode="auto">
          <a:xfrm>
            <a:off x="0" y="3962400"/>
            <a:ext cx="4648200" cy="366713"/>
          </a:xfrm>
          <a:prstGeom prst="rect">
            <a:avLst/>
          </a:prstGeom>
          <a:noFill/>
          <a:ln w="9525">
            <a:noFill/>
            <a:miter lim="800000"/>
            <a:headEnd/>
            <a:tailEnd/>
          </a:ln>
          <a:effectLst/>
        </p:spPr>
        <p:txBody>
          <a:bodyPr>
            <a:spAutoFit/>
          </a:bodyPr>
          <a:lstStyle/>
          <a:p>
            <a:pPr>
              <a:spcBef>
                <a:spcPct val="50000"/>
              </a:spcBef>
            </a:pPr>
            <a:endParaRPr lang="en-US">
              <a:latin typeface="Arial" charset="0"/>
            </a:endParaRPr>
          </a:p>
        </p:txBody>
      </p:sp>
      <p:sp>
        <p:nvSpPr>
          <p:cNvPr id="3098" name="Text Box 26"/>
          <p:cNvSpPr txBox="1">
            <a:spLocks noChangeArrowheads="1"/>
          </p:cNvSpPr>
          <p:nvPr/>
        </p:nvSpPr>
        <p:spPr bwMode="auto">
          <a:xfrm>
            <a:off x="838200" y="3962400"/>
            <a:ext cx="4876800" cy="366713"/>
          </a:xfrm>
          <a:prstGeom prst="rect">
            <a:avLst/>
          </a:prstGeom>
          <a:noFill/>
          <a:ln w="9525">
            <a:noFill/>
            <a:miter lim="800000"/>
            <a:headEnd/>
            <a:tailEnd/>
          </a:ln>
          <a:effectLst/>
        </p:spPr>
        <p:txBody>
          <a:bodyPr>
            <a:spAutoFit/>
          </a:bodyPr>
          <a:lstStyle/>
          <a:p>
            <a:r>
              <a:rPr lang="en-US">
                <a:latin typeface="Arial" charset="0"/>
              </a:rPr>
              <a:t>        </a:t>
            </a:r>
          </a:p>
        </p:txBody>
      </p:sp>
      <p:sp>
        <p:nvSpPr>
          <p:cNvPr id="3115" name="Line 43"/>
          <p:cNvSpPr>
            <a:spLocks noChangeShapeType="1"/>
          </p:cNvSpPr>
          <p:nvPr/>
        </p:nvSpPr>
        <p:spPr bwMode="auto">
          <a:xfrm>
            <a:off x="457200" y="6324600"/>
            <a:ext cx="0" cy="0"/>
          </a:xfrm>
          <a:prstGeom prst="line">
            <a:avLst/>
          </a:prstGeom>
          <a:noFill/>
          <a:ln w="9525">
            <a:solidFill>
              <a:schemeClr val="tx1"/>
            </a:solidFill>
            <a:round/>
            <a:headEnd/>
            <a:tailEnd/>
          </a:ln>
          <a:effectLst/>
        </p:spPr>
        <p:txBody>
          <a:bodyPr/>
          <a:lstStyle/>
          <a:p>
            <a:endParaRPr lang="en-US"/>
          </a:p>
        </p:txBody>
      </p:sp>
      <p:sp>
        <p:nvSpPr>
          <p:cNvPr id="3126" name="Text Box 54"/>
          <p:cNvSpPr txBox="1">
            <a:spLocks noChangeArrowheads="1"/>
          </p:cNvSpPr>
          <p:nvPr/>
        </p:nvSpPr>
        <p:spPr bwMode="auto">
          <a:xfrm>
            <a:off x="5181600" y="1789113"/>
            <a:ext cx="3429000" cy="366712"/>
          </a:xfrm>
          <a:prstGeom prst="rect">
            <a:avLst/>
          </a:prstGeom>
          <a:noFill/>
          <a:ln w="9525">
            <a:noFill/>
            <a:miter lim="800000"/>
            <a:headEnd/>
            <a:tailEnd/>
          </a:ln>
          <a:effectLst/>
        </p:spPr>
        <p:txBody>
          <a:bodyPr>
            <a:spAutoFit/>
          </a:bodyPr>
          <a:lstStyle/>
          <a:p>
            <a:endParaRPr lang="en-US">
              <a:latin typeface="Arial" charset="0"/>
            </a:endParaRPr>
          </a:p>
        </p:txBody>
      </p:sp>
      <p:sp>
        <p:nvSpPr>
          <p:cNvPr id="3131" name="Text Box 59"/>
          <p:cNvSpPr txBox="1">
            <a:spLocks noChangeArrowheads="1"/>
          </p:cNvSpPr>
          <p:nvPr/>
        </p:nvSpPr>
        <p:spPr bwMode="auto">
          <a:xfrm>
            <a:off x="0" y="0"/>
            <a:ext cx="9144000" cy="862013"/>
          </a:xfrm>
          <a:prstGeom prst="rect">
            <a:avLst/>
          </a:prstGeom>
          <a:gradFill rotWithShape="1">
            <a:gsLst>
              <a:gs pos="0">
                <a:schemeClr val="accent2"/>
              </a:gs>
              <a:gs pos="50000">
                <a:schemeClr val="bg1"/>
              </a:gs>
              <a:gs pos="100000">
                <a:schemeClr val="accent2"/>
              </a:gs>
            </a:gsLst>
            <a:lin ang="5400000" scaled="1"/>
          </a:gradFill>
          <a:ln w="38100">
            <a:solidFill>
              <a:schemeClr val="hlink"/>
            </a:solidFill>
            <a:miter lim="800000"/>
            <a:headEnd/>
            <a:tailEnd/>
          </a:ln>
          <a:effectLst/>
        </p:spPr>
        <p:txBody>
          <a:bodyPr>
            <a:spAutoFit/>
          </a:bodyPr>
          <a:lstStyle/>
          <a:p>
            <a:r>
              <a:rPr lang="en-US" sz="4800"/>
              <a:t>1. </a:t>
            </a:r>
            <a:r>
              <a:rPr lang="en-US" sz="4800" smtClean="0"/>
              <a:t>Luyện đọc đoạn 3,4:</a:t>
            </a:r>
            <a:endParaRPr lang="en-US" sz="4800"/>
          </a:p>
        </p:txBody>
      </p:sp>
      <p:sp>
        <p:nvSpPr>
          <p:cNvPr id="3146" name="Text Box 74"/>
          <p:cNvSpPr txBox="1">
            <a:spLocks noChangeArrowheads="1"/>
          </p:cNvSpPr>
          <p:nvPr/>
        </p:nvSpPr>
        <p:spPr bwMode="auto">
          <a:xfrm>
            <a:off x="0" y="1828800"/>
            <a:ext cx="9144000" cy="646331"/>
          </a:xfrm>
          <a:prstGeom prst="rect">
            <a:avLst/>
          </a:prstGeom>
          <a:gradFill rotWithShape="1">
            <a:gsLst>
              <a:gs pos="0">
                <a:schemeClr val="accent1"/>
              </a:gs>
              <a:gs pos="50000">
                <a:schemeClr val="bg1"/>
              </a:gs>
              <a:gs pos="100000">
                <a:schemeClr val="accent1"/>
              </a:gs>
            </a:gsLst>
            <a:lin ang="5400000" scaled="1"/>
          </a:gradFill>
          <a:ln w="38100">
            <a:solidFill>
              <a:srgbClr val="FF3300"/>
            </a:solidFill>
            <a:miter lim="800000"/>
            <a:headEnd/>
            <a:tailEnd/>
          </a:ln>
          <a:effectLst/>
        </p:spPr>
        <p:txBody>
          <a:bodyPr>
            <a:spAutoFit/>
          </a:bodyPr>
          <a:lstStyle/>
          <a:p>
            <a:r>
              <a:rPr lang="en-US" sz="3600" smtClean="0">
                <a:solidFill>
                  <a:srgbClr val="FF3300"/>
                </a:solidFill>
                <a:latin typeface="Arial" charset="0"/>
              </a:rPr>
              <a:t>Ngắt c</a:t>
            </a:r>
            <a:r>
              <a:rPr lang="en-US" sz="3200" smtClean="0">
                <a:solidFill>
                  <a:srgbClr val="FF3300"/>
                </a:solidFill>
                <a:latin typeface="Arial" charset="0"/>
              </a:rPr>
              <a:t>âu dài</a:t>
            </a:r>
            <a:r>
              <a:rPr lang="en-US" sz="3600" smtClean="0">
                <a:solidFill>
                  <a:srgbClr val="FF3300"/>
                </a:solidFill>
                <a:latin typeface="Arial" charset="0"/>
              </a:rPr>
              <a:t>:</a:t>
            </a:r>
            <a:endParaRPr lang="en-US" sz="11700">
              <a:solidFill>
                <a:srgbClr val="0000FF"/>
              </a:solidFill>
              <a:latin typeface="Arial" charset="0"/>
            </a:endParaRPr>
          </a:p>
        </p:txBody>
      </p:sp>
      <p:sp>
        <p:nvSpPr>
          <p:cNvPr id="3160" name="Text Box 88"/>
          <p:cNvSpPr txBox="1">
            <a:spLocks noChangeArrowheads="1"/>
          </p:cNvSpPr>
          <p:nvPr/>
        </p:nvSpPr>
        <p:spPr bwMode="auto">
          <a:xfrm>
            <a:off x="0" y="2667000"/>
            <a:ext cx="9144000" cy="1723549"/>
          </a:xfrm>
          <a:prstGeom prst="rect">
            <a:avLst/>
          </a:prstGeom>
          <a:noFill/>
          <a:ln w="9525">
            <a:noFill/>
            <a:miter lim="800000"/>
            <a:headEnd/>
            <a:tailEnd/>
          </a:ln>
          <a:effectLst/>
        </p:spPr>
        <p:txBody>
          <a:bodyPr>
            <a:spAutoFit/>
          </a:bodyPr>
          <a:lstStyle/>
          <a:p>
            <a:pPr>
              <a:lnSpc>
                <a:spcPct val="150000"/>
              </a:lnSpc>
              <a:buFontTx/>
              <a:buChar char="-"/>
            </a:pPr>
            <a:r>
              <a:rPr lang="en-US" sz="3200">
                <a:solidFill>
                  <a:srgbClr val="0000FF"/>
                </a:solidFill>
                <a:latin typeface="Arial" charset="0"/>
              </a:rPr>
              <a:t>  </a:t>
            </a:r>
            <a:r>
              <a:rPr lang="en-US" sz="2800">
                <a:solidFill>
                  <a:srgbClr val="0000FF"/>
                </a:solidFill>
                <a:latin typeface="Arial" charset="0"/>
              </a:rPr>
              <a:t>Mỗi </a:t>
            </a:r>
            <a:r>
              <a:rPr lang="en-US" sz="2800" smtClean="0">
                <a:solidFill>
                  <a:srgbClr val="0000FF"/>
                </a:solidFill>
                <a:latin typeface="Arial" charset="0"/>
              </a:rPr>
              <a:t>ngày mài  thỏi sắt nhỏ đi một tí,  sẽ có ngày  nó thành kim. </a:t>
            </a:r>
            <a:endParaRPr lang="en-US" sz="2800">
              <a:solidFill>
                <a:srgbClr val="0000FF"/>
              </a:solidFill>
              <a:latin typeface="Arial" charset="0"/>
            </a:endParaRPr>
          </a:p>
          <a:p>
            <a:endParaRPr lang="en-US" sz="1600">
              <a:latin typeface="Arial" charset="0"/>
            </a:endParaRPr>
          </a:p>
        </p:txBody>
      </p:sp>
      <p:sp>
        <p:nvSpPr>
          <p:cNvPr id="3161" name="Line 89"/>
          <p:cNvSpPr>
            <a:spLocks noChangeShapeType="1"/>
          </p:cNvSpPr>
          <p:nvPr/>
        </p:nvSpPr>
        <p:spPr bwMode="auto">
          <a:xfrm flipH="1">
            <a:off x="2582592" y="2926084"/>
            <a:ext cx="152400" cy="381000"/>
          </a:xfrm>
          <a:prstGeom prst="line">
            <a:avLst/>
          </a:prstGeom>
          <a:noFill/>
          <a:ln w="28575">
            <a:solidFill>
              <a:srgbClr val="FF3300"/>
            </a:solidFill>
            <a:round/>
            <a:headEnd/>
            <a:tailEnd/>
          </a:ln>
          <a:effectLst/>
        </p:spPr>
        <p:txBody>
          <a:bodyPr/>
          <a:lstStyle/>
          <a:p>
            <a:endParaRPr lang="en-US"/>
          </a:p>
        </p:txBody>
      </p:sp>
      <p:grpSp>
        <p:nvGrpSpPr>
          <p:cNvPr id="2" name="Group 49"/>
          <p:cNvGrpSpPr/>
          <p:nvPr/>
        </p:nvGrpSpPr>
        <p:grpSpPr>
          <a:xfrm>
            <a:off x="1752600" y="3539196"/>
            <a:ext cx="228600" cy="381000"/>
            <a:chOff x="4876800" y="2438400"/>
            <a:chExt cx="228600" cy="381000"/>
          </a:xfrm>
        </p:grpSpPr>
        <p:sp>
          <p:nvSpPr>
            <p:cNvPr id="3162" name="Line 90"/>
            <p:cNvSpPr>
              <a:spLocks noChangeShapeType="1"/>
            </p:cNvSpPr>
            <p:nvPr/>
          </p:nvSpPr>
          <p:spPr bwMode="auto">
            <a:xfrm flipH="1">
              <a:off x="4876800" y="2438400"/>
              <a:ext cx="152400" cy="381000"/>
            </a:xfrm>
            <a:prstGeom prst="line">
              <a:avLst/>
            </a:prstGeom>
            <a:noFill/>
            <a:ln w="28575">
              <a:solidFill>
                <a:srgbClr val="FF3300"/>
              </a:solidFill>
              <a:round/>
              <a:headEnd/>
              <a:tailEnd/>
            </a:ln>
            <a:effectLst/>
          </p:spPr>
          <p:txBody>
            <a:bodyPr/>
            <a:lstStyle/>
            <a:p>
              <a:endParaRPr lang="en-US"/>
            </a:p>
          </p:txBody>
        </p:sp>
        <p:sp>
          <p:nvSpPr>
            <p:cNvPr id="3164" name="Line 92"/>
            <p:cNvSpPr>
              <a:spLocks noChangeShapeType="1"/>
            </p:cNvSpPr>
            <p:nvPr/>
          </p:nvSpPr>
          <p:spPr bwMode="auto">
            <a:xfrm flipH="1">
              <a:off x="4953000" y="2438400"/>
              <a:ext cx="152400" cy="381000"/>
            </a:xfrm>
            <a:prstGeom prst="line">
              <a:avLst/>
            </a:prstGeom>
            <a:noFill/>
            <a:ln w="28575">
              <a:solidFill>
                <a:srgbClr val="FF3300"/>
              </a:solidFill>
              <a:round/>
              <a:headEnd/>
              <a:tailEnd/>
            </a:ln>
            <a:effectLst/>
          </p:spPr>
          <p:txBody>
            <a:bodyPr/>
            <a:lstStyle/>
            <a:p>
              <a:endParaRPr lang="en-US"/>
            </a:p>
          </p:txBody>
        </p:sp>
      </p:grpSp>
      <p:sp>
        <p:nvSpPr>
          <p:cNvPr id="3165" name="Line 93"/>
          <p:cNvSpPr>
            <a:spLocks noChangeShapeType="1"/>
          </p:cNvSpPr>
          <p:nvPr/>
        </p:nvSpPr>
        <p:spPr bwMode="auto">
          <a:xfrm flipH="1">
            <a:off x="6110068" y="2926084"/>
            <a:ext cx="152400" cy="381000"/>
          </a:xfrm>
          <a:prstGeom prst="line">
            <a:avLst/>
          </a:prstGeom>
          <a:noFill/>
          <a:ln w="28575">
            <a:solidFill>
              <a:srgbClr val="FF3300"/>
            </a:solidFill>
            <a:round/>
            <a:headEnd/>
            <a:tailEnd/>
          </a:ln>
          <a:effectLst/>
        </p:spPr>
        <p:txBody>
          <a:bodyPr/>
          <a:lstStyle/>
          <a:p>
            <a:endParaRPr lang="en-US"/>
          </a:p>
        </p:txBody>
      </p:sp>
      <p:sp>
        <p:nvSpPr>
          <p:cNvPr id="3169" name="Line 97"/>
          <p:cNvSpPr>
            <a:spLocks noChangeShapeType="1"/>
          </p:cNvSpPr>
          <p:nvPr/>
        </p:nvSpPr>
        <p:spPr bwMode="auto">
          <a:xfrm flipH="1">
            <a:off x="8063132" y="2883880"/>
            <a:ext cx="76200" cy="381000"/>
          </a:xfrm>
          <a:prstGeom prst="line">
            <a:avLst/>
          </a:prstGeom>
          <a:noFill/>
          <a:ln w="28575">
            <a:solidFill>
              <a:srgbClr val="FF3300"/>
            </a:solidFill>
            <a:round/>
            <a:headEnd/>
            <a:tailEnd/>
          </a:ln>
          <a:effectLst/>
        </p:spPr>
        <p:txBody>
          <a:bodyPr/>
          <a:lstStyle/>
          <a:p>
            <a:endParaRPr lang="en-US"/>
          </a:p>
        </p:txBody>
      </p:sp>
      <p:grpSp>
        <p:nvGrpSpPr>
          <p:cNvPr id="4" name="Group 53"/>
          <p:cNvGrpSpPr/>
          <p:nvPr/>
        </p:nvGrpSpPr>
        <p:grpSpPr>
          <a:xfrm>
            <a:off x="3886200" y="5057336"/>
            <a:ext cx="228600" cy="381000"/>
            <a:chOff x="4876800" y="2438400"/>
            <a:chExt cx="228600" cy="381000"/>
          </a:xfrm>
        </p:grpSpPr>
        <p:sp>
          <p:nvSpPr>
            <p:cNvPr id="55" name="Line 90"/>
            <p:cNvSpPr>
              <a:spLocks noChangeShapeType="1"/>
            </p:cNvSpPr>
            <p:nvPr/>
          </p:nvSpPr>
          <p:spPr bwMode="auto">
            <a:xfrm flipH="1">
              <a:off x="4876800" y="2438400"/>
              <a:ext cx="152400" cy="381000"/>
            </a:xfrm>
            <a:prstGeom prst="line">
              <a:avLst/>
            </a:prstGeom>
            <a:noFill/>
            <a:ln w="28575">
              <a:solidFill>
                <a:srgbClr val="FF3300"/>
              </a:solidFill>
              <a:round/>
              <a:headEnd/>
              <a:tailEnd/>
            </a:ln>
            <a:effectLst/>
          </p:spPr>
          <p:txBody>
            <a:bodyPr/>
            <a:lstStyle/>
            <a:p>
              <a:endParaRPr lang="en-US"/>
            </a:p>
          </p:txBody>
        </p:sp>
        <p:sp>
          <p:nvSpPr>
            <p:cNvPr id="56" name="Line 92"/>
            <p:cNvSpPr>
              <a:spLocks noChangeShapeType="1"/>
            </p:cNvSpPr>
            <p:nvPr/>
          </p:nvSpPr>
          <p:spPr bwMode="auto">
            <a:xfrm flipH="1">
              <a:off x="4953000" y="2438400"/>
              <a:ext cx="152400" cy="381000"/>
            </a:xfrm>
            <a:prstGeom prst="line">
              <a:avLst/>
            </a:prstGeom>
            <a:noFill/>
            <a:ln w="28575">
              <a:solidFill>
                <a:srgbClr val="FF3300"/>
              </a:solidFill>
              <a:round/>
              <a:headEnd/>
              <a:tailEnd/>
            </a:ln>
            <a:effectLst/>
          </p:spPr>
          <p:txBody>
            <a:bodyPr/>
            <a:lstStyle/>
            <a:p>
              <a:endParaRPr lang="en-US"/>
            </a:p>
          </p:txBody>
        </p:sp>
      </p:grpSp>
      <p:sp>
        <p:nvSpPr>
          <p:cNvPr id="58" name="Line 94"/>
          <p:cNvSpPr>
            <a:spLocks noChangeShapeType="1"/>
          </p:cNvSpPr>
          <p:nvPr/>
        </p:nvSpPr>
        <p:spPr bwMode="auto">
          <a:xfrm flipH="1">
            <a:off x="4205068" y="4433668"/>
            <a:ext cx="76200" cy="381000"/>
          </a:xfrm>
          <a:prstGeom prst="line">
            <a:avLst/>
          </a:prstGeom>
          <a:noFill/>
          <a:ln w="28575">
            <a:solidFill>
              <a:srgbClr val="FF3300"/>
            </a:solidFill>
            <a:round/>
            <a:headEnd/>
            <a:tailEnd/>
          </a:ln>
          <a:effectLst/>
        </p:spPr>
        <p:txBody>
          <a:bodyPr/>
          <a:lstStyle/>
          <a:p>
            <a:endParaRPr lang="en-US"/>
          </a:p>
        </p:txBody>
      </p:sp>
      <p:sp>
        <p:nvSpPr>
          <p:cNvPr id="64" name="Text Box 74"/>
          <p:cNvSpPr txBox="1">
            <a:spLocks noChangeArrowheads="1"/>
          </p:cNvSpPr>
          <p:nvPr/>
        </p:nvSpPr>
        <p:spPr bwMode="auto">
          <a:xfrm>
            <a:off x="0" y="990600"/>
            <a:ext cx="9144000" cy="646331"/>
          </a:xfrm>
          <a:prstGeom prst="rect">
            <a:avLst/>
          </a:prstGeom>
          <a:gradFill rotWithShape="1">
            <a:gsLst>
              <a:gs pos="0">
                <a:schemeClr val="accent1"/>
              </a:gs>
              <a:gs pos="50000">
                <a:schemeClr val="bg1"/>
              </a:gs>
              <a:gs pos="100000">
                <a:schemeClr val="accent1"/>
              </a:gs>
            </a:gsLst>
            <a:lin ang="5400000" scaled="1"/>
          </a:gradFill>
          <a:ln w="38100">
            <a:solidFill>
              <a:srgbClr val="FF3300"/>
            </a:solidFill>
            <a:miter lim="800000"/>
            <a:headEnd/>
            <a:tailEnd/>
          </a:ln>
          <a:effectLst/>
        </p:spPr>
        <p:txBody>
          <a:bodyPr>
            <a:spAutoFit/>
          </a:bodyPr>
          <a:lstStyle/>
          <a:p>
            <a:r>
              <a:rPr lang="en-US" sz="3600" smtClean="0">
                <a:solidFill>
                  <a:srgbClr val="FF3300"/>
                </a:solidFill>
                <a:latin typeface="Arial" charset="0"/>
              </a:rPr>
              <a:t>Từ:</a:t>
            </a:r>
            <a:endParaRPr lang="en-US" sz="11700">
              <a:solidFill>
                <a:srgbClr val="0000FF"/>
              </a:solidFill>
              <a:latin typeface="Arial" charset="0"/>
            </a:endParaRPr>
          </a:p>
        </p:txBody>
      </p:sp>
      <p:sp>
        <p:nvSpPr>
          <p:cNvPr id="65" name="TextBox 64"/>
          <p:cNvSpPr txBox="1"/>
          <p:nvPr/>
        </p:nvSpPr>
        <p:spPr>
          <a:xfrm>
            <a:off x="2819400" y="1066800"/>
            <a:ext cx="1447800" cy="523220"/>
          </a:xfrm>
          <a:prstGeom prst="rect">
            <a:avLst/>
          </a:prstGeom>
          <a:noFill/>
        </p:spPr>
        <p:txBody>
          <a:bodyPr wrap="square" rtlCol="0">
            <a:spAutoFit/>
          </a:bodyPr>
          <a:lstStyle/>
          <a:p>
            <a:r>
              <a:rPr lang="en-US" sz="2800">
                <a:latin typeface="Arial" pitchFamily="34" charset="0"/>
                <a:cs typeface="Arial" pitchFamily="34" charset="0"/>
              </a:rPr>
              <a:t>g</a:t>
            </a:r>
            <a:r>
              <a:rPr lang="en-US" sz="2800" smtClean="0">
                <a:latin typeface="Arial" pitchFamily="34" charset="0"/>
                <a:cs typeface="Arial" pitchFamily="34" charset="0"/>
              </a:rPr>
              <a:t>iống... </a:t>
            </a:r>
            <a:endParaRPr lang="en-US" sz="2800">
              <a:latin typeface="Arial" pitchFamily="34" charset="0"/>
              <a:cs typeface="Arial" pitchFamily="34" charset="0"/>
            </a:endParaRPr>
          </a:p>
        </p:txBody>
      </p:sp>
      <p:sp>
        <p:nvSpPr>
          <p:cNvPr id="67" name="TextBox 66"/>
          <p:cNvSpPr txBox="1"/>
          <p:nvPr/>
        </p:nvSpPr>
        <p:spPr>
          <a:xfrm>
            <a:off x="976532" y="1080868"/>
            <a:ext cx="1919068" cy="523220"/>
          </a:xfrm>
          <a:prstGeom prst="rect">
            <a:avLst/>
          </a:prstGeom>
          <a:noFill/>
        </p:spPr>
        <p:txBody>
          <a:bodyPr wrap="square" rtlCol="0">
            <a:spAutoFit/>
          </a:bodyPr>
          <a:lstStyle/>
          <a:p>
            <a:r>
              <a:rPr lang="en-US" sz="2800" smtClean="0">
                <a:latin typeface="Arial" pitchFamily="34" charset="0"/>
                <a:cs typeface="Arial" pitchFamily="34" charset="0"/>
              </a:rPr>
              <a:t>Giảng giải,</a:t>
            </a:r>
            <a:endParaRPr lang="en-US" sz="2800">
              <a:latin typeface="Arial" pitchFamily="34" charset="0"/>
              <a:cs typeface="Arial" pitchFamily="34" charset="0"/>
            </a:endParaRPr>
          </a:p>
        </p:txBody>
      </p:sp>
      <p:sp>
        <p:nvSpPr>
          <p:cNvPr id="31" name="Text Box 88"/>
          <p:cNvSpPr txBox="1">
            <a:spLocks noChangeArrowheads="1"/>
          </p:cNvSpPr>
          <p:nvPr/>
        </p:nvSpPr>
        <p:spPr bwMode="auto">
          <a:xfrm>
            <a:off x="0" y="4191000"/>
            <a:ext cx="9144000" cy="1723549"/>
          </a:xfrm>
          <a:prstGeom prst="rect">
            <a:avLst/>
          </a:prstGeom>
          <a:noFill/>
          <a:ln w="9525">
            <a:noFill/>
            <a:miter lim="800000"/>
            <a:headEnd/>
            <a:tailEnd/>
          </a:ln>
          <a:effectLst/>
        </p:spPr>
        <p:txBody>
          <a:bodyPr>
            <a:spAutoFit/>
          </a:bodyPr>
          <a:lstStyle/>
          <a:p>
            <a:pPr>
              <a:lnSpc>
                <a:spcPct val="150000"/>
              </a:lnSpc>
              <a:buFontTx/>
              <a:buChar char="-"/>
            </a:pPr>
            <a:r>
              <a:rPr lang="en-US" sz="3200">
                <a:solidFill>
                  <a:srgbClr val="0000FF"/>
                </a:solidFill>
                <a:latin typeface="Arial" charset="0"/>
              </a:rPr>
              <a:t>  </a:t>
            </a:r>
            <a:r>
              <a:rPr lang="en-US" sz="2800" smtClean="0">
                <a:solidFill>
                  <a:srgbClr val="0000FF"/>
                </a:solidFill>
                <a:latin typeface="Arial" charset="0"/>
              </a:rPr>
              <a:t>Giống như cháu đi học,  mỗi ngày cháu học một ít,  sẽ có ngày  cháu thành tài. </a:t>
            </a:r>
            <a:endParaRPr lang="en-US" sz="2800">
              <a:solidFill>
                <a:srgbClr val="0000FF"/>
              </a:solidFill>
              <a:latin typeface="Arial" charset="0"/>
            </a:endParaRPr>
          </a:p>
          <a:p>
            <a:endParaRPr lang="en-US" sz="1600">
              <a:latin typeface="Arial" charset="0"/>
            </a:endParaRPr>
          </a:p>
        </p:txBody>
      </p:sp>
      <p:sp>
        <p:nvSpPr>
          <p:cNvPr id="32" name="Line 93"/>
          <p:cNvSpPr>
            <a:spLocks noChangeShapeType="1"/>
          </p:cNvSpPr>
          <p:nvPr/>
        </p:nvSpPr>
        <p:spPr bwMode="auto">
          <a:xfrm flipH="1">
            <a:off x="8458200" y="4433668"/>
            <a:ext cx="152400" cy="381000"/>
          </a:xfrm>
          <a:prstGeom prst="line">
            <a:avLst/>
          </a:prstGeom>
          <a:noFill/>
          <a:ln w="28575">
            <a:solidFill>
              <a:srgbClr val="FF33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31"/>
                                        </p:tgtEl>
                                        <p:attrNameLst>
                                          <p:attrName>style.visibility</p:attrName>
                                        </p:attrNameLst>
                                      </p:cBhvr>
                                      <p:to>
                                        <p:strVal val="visible"/>
                                      </p:to>
                                    </p:set>
                                    <p:animEffect transition="in" filter="blinds(horizontal)">
                                      <p:cBhvr>
                                        <p:cTn id="7" dur="500"/>
                                        <p:tgtEl>
                                          <p:spTgt spid="313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box(in)">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146"/>
                                        </p:tgtEl>
                                        <p:attrNameLst>
                                          <p:attrName>style.visibility</p:attrName>
                                        </p:attrNameLst>
                                      </p:cBhvr>
                                      <p:to>
                                        <p:strVal val="visible"/>
                                      </p:to>
                                    </p:set>
                                    <p:animEffect transition="in" filter="box(in)">
                                      <p:cBhvr>
                                        <p:cTn id="25" dur="500"/>
                                        <p:tgtEl>
                                          <p:spTgt spid="3146"/>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160"/>
                                        </p:tgtEl>
                                        <p:attrNameLst>
                                          <p:attrName>style.visibility</p:attrName>
                                        </p:attrNameLst>
                                      </p:cBhvr>
                                      <p:to>
                                        <p:strVal val="visible"/>
                                      </p:to>
                                    </p:set>
                                    <p:animEffect transition="in" filter="checkerboard(across)">
                                      <p:cBhvr>
                                        <p:cTn id="30" dur="500"/>
                                        <p:tgtEl>
                                          <p:spTgt spid="316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6" fill="hold" grpId="0" nodeType="clickEffect">
                                  <p:stCondLst>
                                    <p:cond delay="0"/>
                                  </p:stCondLst>
                                  <p:childTnLst>
                                    <p:set>
                                      <p:cBhvr>
                                        <p:cTn id="34" dur="1" fill="hold">
                                          <p:stCondLst>
                                            <p:cond delay="0"/>
                                          </p:stCondLst>
                                        </p:cTn>
                                        <p:tgtEl>
                                          <p:spTgt spid="3161"/>
                                        </p:tgtEl>
                                        <p:attrNameLst>
                                          <p:attrName>style.visibility</p:attrName>
                                        </p:attrNameLst>
                                      </p:cBhvr>
                                      <p:to>
                                        <p:strVal val="visible"/>
                                      </p:to>
                                    </p:set>
                                    <p:animEffect transition="in" filter="barn(inHorizontal)">
                                      <p:cBhvr>
                                        <p:cTn id="35" dur="500"/>
                                        <p:tgtEl>
                                          <p:spTgt spid="3161"/>
                                        </p:tgtEl>
                                      </p:cBhvr>
                                    </p:animEffect>
                                  </p:childTnLst>
                                </p:cTn>
                              </p:par>
                              <p:par>
                                <p:cTn id="36" presetID="16" presetClass="entr" presetSubtype="26" fill="hold" grpId="0" nodeType="withEffect">
                                  <p:stCondLst>
                                    <p:cond delay="0"/>
                                  </p:stCondLst>
                                  <p:childTnLst>
                                    <p:set>
                                      <p:cBhvr>
                                        <p:cTn id="37" dur="1" fill="hold">
                                          <p:stCondLst>
                                            <p:cond delay="0"/>
                                          </p:stCondLst>
                                        </p:cTn>
                                        <p:tgtEl>
                                          <p:spTgt spid="3165"/>
                                        </p:tgtEl>
                                        <p:attrNameLst>
                                          <p:attrName>style.visibility</p:attrName>
                                        </p:attrNameLst>
                                      </p:cBhvr>
                                      <p:to>
                                        <p:strVal val="visible"/>
                                      </p:to>
                                    </p:set>
                                    <p:animEffect transition="in" filter="barn(inHorizontal)">
                                      <p:cBhvr>
                                        <p:cTn id="38" dur="500"/>
                                        <p:tgtEl>
                                          <p:spTgt spid="3165"/>
                                        </p:tgtEl>
                                      </p:cBhvr>
                                    </p:animEffect>
                                  </p:childTnLst>
                                </p:cTn>
                              </p:par>
                              <p:par>
                                <p:cTn id="39" presetID="16" presetClass="entr" presetSubtype="26" fill="hold" grpId="0" nodeType="withEffect">
                                  <p:stCondLst>
                                    <p:cond delay="0"/>
                                  </p:stCondLst>
                                  <p:childTnLst>
                                    <p:set>
                                      <p:cBhvr>
                                        <p:cTn id="40" dur="1" fill="hold">
                                          <p:stCondLst>
                                            <p:cond delay="0"/>
                                          </p:stCondLst>
                                        </p:cTn>
                                        <p:tgtEl>
                                          <p:spTgt spid="3169"/>
                                        </p:tgtEl>
                                        <p:attrNameLst>
                                          <p:attrName>style.visibility</p:attrName>
                                        </p:attrNameLst>
                                      </p:cBhvr>
                                      <p:to>
                                        <p:strVal val="visible"/>
                                      </p:to>
                                    </p:set>
                                    <p:animEffect transition="in" filter="barn(inHorizontal)">
                                      <p:cBhvr>
                                        <p:cTn id="41" dur="500"/>
                                        <p:tgtEl>
                                          <p:spTgt spid="3169"/>
                                        </p:tgtEl>
                                      </p:cBhvr>
                                    </p:animEffect>
                                  </p:childTnLst>
                                </p:cTn>
                              </p:par>
                              <p:par>
                                <p:cTn id="42" presetID="16" presetClass="entr" presetSubtype="26" fill="hold"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barn(inHorizontal)">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6" presetClass="entr" presetSubtype="26" fill="hold" grpId="0" nodeType="click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barn(inHorizontal)">
                                      <p:cBhvr>
                                        <p:cTn id="53" dur="500"/>
                                        <p:tgtEl>
                                          <p:spTgt spid="58"/>
                                        </p:tgtEl>
                                      </p:cBhvr>
                                    </p:animEffect>
                                  </p:childTnLst>
                                </p:cTn>
                              </p:par>
                              <p:par>
                                <p:cTn id="54" presetID="16" presetClass="entr" presetSubtype="26"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barn(inHorizontal)">
                                      <p:cBhvr>
                                        <p:cTn id="56" dur="500"/>
                                        <p:tgtEl>
                                          <p:spTgt spid="32"/>
                                        </p:tgtEl>
                                      </p:cBhvr>
                                    </p:animEffect>
                                  </p:childTnLst>
                                </p:cTn>
                              </p:par>
                              <p:par>
                                <p:cTn id="57" presetID="16" presetClass="entr" presetSubtype="26"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barn(inHorizontal)">
                                      <p:cBhvr>
                                        <p:cTn id="5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1" grpId="0" animBg="1"/>
      <p:bldP spid="3146" grpId="0" animBg="1"/>
      <p:bldP spid="3160" grpId="0"/>
      <p:bldP spid="3161" grpId="0" animBg="1"/>
      <p:bldP spid="3165" grpId="0" animBg="1"/>
      <p:bldP spid="3169" grpId="0" animBg="1"/>
      <p:bldP spid="58" grpId="0" animBg="1"/>
      <p:bldP spid="64" grpId="0" animBg="1"/>
      <p:bldP spid="65" grpId="0"/>
      <p:bldP spid="67" grpId="0"/>
      <p:bldP spid="31" grpId="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9"/>
          <p:cNvSpPr txBox="1">
            <a:spLocks noChangeArrowheads="1"/>
          </p:cNvSpPr>
          <p:nvPr/>
        </p:nvSpPr>
        <p:spPr bwMode="auto">
          <a:xfrm>
            <a:off x="0" y="0"/>
            <a:ext cx="9144000" cy="862013"/>
          </a:xfrm>
          <a:prstGeom prst="rect">
            <a:avLst/>
          </a:prstGeom>
          <a:gradFill rotWithShape="1">
            <a:gsLst>
              <a:gs pos="0">
                <a:schemeClr val="accent2"/>
              </a:gs>
              <a:gs pos="50000">
                <a:schemeClr val="bg1"/>
              </a:gs>
              <a:gs pos="100000">
                <a:schemeClr val="accent2"/>
              </a:gs>
            </a:gsLst>
            <a:lin ang="5400000" scaled="1"/>
          </a:gradFill>
          <a:ln w="38100">
            <a:solidFill>
              <a:schemeClr val="hlink"/>
            </a:solidFill>
            <a:miter lim="800000"/>
            <a:headEnd/>
            <a:tailEnd/>
          </a:ln>
          <a:effectLst/>
        </p:spPr>
        <p:txBody>
          <a:bodyPr>
            <a:spAutoFit/>
          </a:bodyPr>
          <a:lstStyle/>
          <a:p>
            <a:r>
              <a:rPr lang="en-US" sz="4800" smtClean="0"/>
              <a:t>2.Hướng dẫn tìm hiểu các đoạn 3,4:</a:t>
            </a:r>
            <a:endParaRPr lang="en-US" sz="4800"/>
          </a:p>
        </p:txBody>
      </p:sp>
      <p:sp>
        <p:nvSpPr>
          <p:cNvPr id="6" name="TextBox 5"/>
          <p:cNvSpPr txBox="1"/>
          <p:nvPr/>
        </p:nvSpPr>
        <p:spPr>
          <a:xfrm>
            <a:off x="0" y="990600"/>
            <a:ext cx="9144000" cy="523220"/>
          </a:xfrm>
          <a:prstGeom prst="rect">
            <a:avLst/>
          </a:prstGeom>
          <a:noFill/>
        </p:spPr>
        <p:txBody>
          <a:bodyPr wrap="square" rtlCol="0">
            <a:spAutoFit/>
          </a:bodyPr>
          <a:lstStyle/>
          <a:p>
            <a:r>
              <a:rPr lang="en-US" sz="2800">
                <a:latin typeface="Arial" pitchFamily="34" charset="0"/>
                <a:cs typeface="Arial" pitchFamily="34" charset="0"/>
              </a:rPr>
              <a:t>3</a:t>
            </a:r>
            <a:r>
              <a:rPr lang="en-US" sz="2800" smtClean="0">
                <a:latin typeface="Arial" pitchFamily="34" charset="0"/>
                <a:cs typeface="Arial" pitchFamily="34" charset="0"/>
              </a:rPr>
              <a:t>. Bà cụ giảng giải như thế nào?</a:t>
            </a:r>
            <a:endParaRPr lang="en-US" sz="2800">
              <a:latin typeface="Arial" pitchFamily="34" charset="0"/>
              <a:cs typeface="Arial" pitchFamily="34" charset="0"/>
            </a:endParaRPr>
          </a:p>
        </p:txBody>
      </p:sp>
      <p:sp>
        <p:nvSpPr>
          <p:cNvPr id="7" name="TextBox 6"/>
          <p:cNvSpPr txBox="1"/>
          <p:nvPr/>
        </p:nvSpPr>
        <p:spPr>
          <a:xfrm>
            <a:off x="0" y="1600200"/>
            <a:ext cx="9144000" cy="1384995"/>
          </a:xfrm>
          <a:prstGeom prst="rect">
            <a:avLst/>
          </a:prstGeom>
          <a:noFill/>
        </p:spPr>
        <p:txBody>
          <a:bodyPr wrap="square" rtlCol="0">
            <a:spAutoFit/>
          </a:bodyPr>
          <a:lstStyle/>
          <a:p>
            <a:r>
              <a:rPr lang="en-US" sz="2800" smtClean="0">
                <a:latin typeface="Arial" pitchFamily="34" charset="0"/>
                <a:cs typeface="Arial" pitchFamily="34" charset="0"/>
              </a:rPr>
              <a:t>       </a:t>
            </a:r>
            <a:r>
              <a:rPr lang="en-US" sz="2800" smtClean="0">
                <a:solidFill>
                  <a:schemeClr val="accent1">
                    <a:lumMod val="75000"/>
                  </a:schemeClr>
                </a:solidFill>
                <a:latin typeface="Arial" pitchFamily="34" charset="0"/>
                <a:cs typeface="Arial" pitchFamily="34" charset="0"/>
              </a:rPr>
              <a:t>Mỗi ngày mài thỏi sắt nhỏ đi một tí, sẽ có ngày nó thành kim. Giống như cháu đi học, mỗi ngày cháu học một ít, sẽ có ngày cháu thành tài. </a:t>
            </a:r>
            <a:endParaRPr lang="en-US" sz="2800">
              <a:solidFill>
                <a:schemeClr val="accent1">
                  <a:lumMod val="75000"/>
                </a:schemeClr>
              </a:solidFill>
              <a:latin typeface="Arial" pitchFamily="34" charset="0"/>
              <a:cs typeface="Arial" pitchFamily="34" charset="0"/>
            </a:endParaRPr>
          </a:p>
        </p:txBody>
      </p:sp>
      <p:sp>
        <p:nvSpPr>
          <p:cNvPr id="11" name="TextBox 10"/>
          <p:cNvSpPr txBox="1"/>
          <p:nvPr/>
        </p:nvSpPr>
        <p:spPr>
          <a:xfrm>
            <a:off x="0" y="990600"/>
            <a:ext cx="9144000" cy="523220"/>
          </a:xfrm>
          <a:prstGeom prst="rect">
            <a:avLst/>
          </a:prstGeom>
          <a:noFill/>
        </p:spPr>
        <p:txBody>
          <a:bodyPr wrap="square" rtlCol="0">
            <a:spAutoFit/>
          </a:bodyPr>
          <a:lstStyle/>
          <a:p>
            <a:r>
              <a:rPr lang="en-US" sz="2800">
                <a:latin typeface="Arial" pitchFamily="34" charset="0"/>
                <a:cs typeface="Arial" pitchFamily="34" charset="0"/>
              </a:rPr>
              <a:t>4</a:t>
            </a:r>
            <a:r>
              <a:rPr lang="en-US" sz="2800" smtClean="0">
                <a:latin typeface="Arial" pitchFamily="34" charset="0"/>
                <a:cs typeface="Arial" pitchFamily="34" charset="0"/>
              </a:rPr>
              <a:t>. Câu chuyện khuyên em điều gì?</a:t>
            </a:r>
            <a:endParaRPr lang="en-US" sz="2800">
              <a:latin typeface="Arial" pitchFamily="34" charset="0"/>
              <a:cs typeface="Arial" pitchFamily="34" charset="0"/>
            </a:endParaRPr>
          </a:p>
        </p:txBody>
      </p:sp>
      <p:sp>
        <p:nvSpPr>
          <p:cNvPr id="13" name="TextBox 12"/>
          <p:cNvSpPr txBox="1"/>
          <p:nvPr/>
        </p:nvSpPr>
        <p:spPr>
          <a:xfrm>
            <a:off x="0" y="1010528"/>
            <a:ext cx="9144000" cy="954107"/>
          </a:xfrm>
          <a:prstGeom prst="rect">
            <a:avLst/>
          </a:prstGeom>
          <a:noFill/>
        </p:spPr>
        <p:txBody>
          <a:bodyPr wrap="square" rtlCol="0">
            <a:spAutoFit/>
          </a:bodyPr>
          <a:lstStyle/>
          <a:p>
            <a:r>
              <a:rPr lang="en-US" sz="2800" smtClean="0">
                <a:latin typeface="Arial" pitchFamily="34" charset="0"/>
                <a:cs typeface="Arial" pitchFamily="34" charset="0"/>
              </a:rPr>
              <a:t>     Con hiểu câu tục ngữ: </a:t>
            </a:r>
            <a:r>
              <a:rPr lang="en-US" sz="2800" b="1" i="1" smtClean="0">
                <a:latin typeface="Arial" pitchFamily="34" charset="0"/>
                <a:cs typeface="Arial" pitchFamily="34" charset="0"/>
              </a:rPr>
              <a:t>Có công mài sắt, có ngày nên kim</a:t>
            </a:r>
            <a:r>
              <a:rPr lang="en-US" sz="2800" smtClean="0">
                <a:latin typeface="Arial" pitchFamily="34" charset="0"/>
                <a:cs typeface="Arial" pitchFamily="34" charset="0"/>
              </a:rPr>
              <a:t> có nghĩa thế nào?</a:t>
            </a:r>
            <a:endParaRPr lang="en-US" sz="280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grpId="1" nodeType="clickEffect">
                                  <p:stCondLst>
                                    <p:cond delay="0"/>
                                  </p:stCondLst>
                                  <p:childTnLst>
                                    <p:animEffect transition="out" filter="blinds(horizontal)">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P spid="7" grpId="0"/>
      <p:bldP spid="7" grpId="1"/>
      <p:bldP spid="11" grpId="0"/>
      <p:bldP spid="11" grpId="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4"/>
          <p:cNvSpPr txBox="1">
            <a:spLocks noChangeArrowheads="1"/>
          </p:cNvSpPr>
          <p:nvPr/>
        </p:nvSpPr>
        <p:spPr bwMode="auto">
          <a:xfrm>
            <a:off x="0" y="685800"/>
            <a:ext cx="9144000" cy="646331"/>
          </a:xfrm>
          <a:prstGeom prst="rect">
            <a:avLst/>
          </a:prstGeom>
          <a:gradFill rotWithShape="1">
            <a:gsLst>
              <a:gs pos="0">
                <a:schemeClr val="accent1"/>
              </a:gs>
              <a:gs pos="50000">
                <a:schemeClr val="bg1"/>
              </a:gs>
              <a:gs pos="100000">
                <a:schemeClr val="accent1"/>
              </a:gs>
            </a:gsLst>
            <a:lin ang="5400000" scaled="1"/>
          </a:gradFill>
          <a:ln w="38100">
            <a:solidFill>
              <a:srgbClr val="FF3300"/>
            </a:solidFill>
            <a:miter lim="800000"/>
            <a:headEnd/>
            <a:tailEnd/>
          </a:ln>
          <a:effectLst/>
        </p:spPr>
        <p:txBody>
          <a:bodyPr>
            <a:spAutoFit/>
          </a:bodyPr>
          <a:lstStyle/>
          <a:p>
            <a:pPr algn="ctr"/>
            <a:r>
              <a:rPr lang="en-US" sz="3600" b="1" smtClean="0">
                <a:solidFill>
                  <a:srgbClr val="FF3300"/>
                </a:solidFill>
                <a:latin typeface="Arial" charset="0"/>
              </a:rPr>
              <a:t>Nội dung bài:</a:t>
            </a:r>
            <a:endParaRPr lang="en-US" sz="11700" b="1">
              <a:solidFill>
                <a:srgbClr val="0000FF"/>
              </a:solidFill>
              <a:latin typeface="Arial" charset="0"/>
            </a:endParaRPr>
          </a:p>
        </p:txBody>
      </p:sp>
      <p:sp>
        <p:nvSpPr>
          <p:cNvPr id="6" name="TextBox 5"/>
          <p:cNvSpPr txBox="1"/>
          <p:nvPr/>
        </p:nvSpPr>
        <p:spPr>
          <a:xfrm>
            <a:off x="0" y="1828800"/>
            <a:ext cx="9144000" cy="1077218"/>
          </a:xfrm>
          <a:prstGeom prst="rect">
            <a:avLst/>
          </a:prstGeom>
          <a:noFill/>
        </p:spPr>
        <p:txBody>
          <a:bodyPr wrap="square" rtlCol="0">
            <a:spAutoFit/>
          </a:bodyPr>
          <a:lstStyle/>
          <a:p>
            <a:r>
              <a:rPr lang="en-US" sz="3200" smtClean="0">
                <a:latin typeface="Arial" pitchFamily="34" charset="0"/>
                <a:cs typeface="Arial" pitchFamily="34" charset="0"/>
              </a:rPr>
              <a:t>	</a:t>
            </a:r>
            <a:r>
              <a:rPr lang="en-US" sz="3200" smtClean="0">
                <a:solidFill>
                  <a:schemeClr val="accent1">
                    <a:lumMod val="75000"/>
                  </a:schemeClr>
                </a:solidFill>
                <a:latin typeface="Arial" pitchFamily="34" charset="0"/>
                <a:cs typeface="Arial" pitchFamily="34" charset="0"/>
              </a:rPr>
              <a:t>Câu chuyện khuyên chúng ta: làm việc gì cũng phải kiên trì, nhẫn nại thì sẽ thành công.</a:t>
            </a:r>
            <a:endParaRPr lang="en-US" sz="3200">
              <a:solidFill>
                <a:schemeClr val="accent1">
                  <a:lumMod val="75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4"/>
          <p:cNvSpPr txBox="1">
            <a:spLocks noChangeArrowheads="1"/>
          </p:cNvSpPr>
          <p:nvPr/>
        </p:nvSpPr>
        <p:spPr bwMode="auto">
          <a:xfrm>
            <a:off x="0" y="381000"/>
            <a:ext cx="9144000" cy="646331"/>
          </a:xfrm>
          <a:prstGeom prst="rect">
            <a:avLst/>
          </a:prstGeom>
          <a:gradFill rotWithShape="1">
            <a:gsLst>
              <a:gs pos="0">
                <a:schemeClr val="accent1"/>
              </a:gs>
              <a:gs pos="50000">
                <a:schemeClr val="bg1"/>
              </a:gs>
              <a:gs pos="100000">
                <a:schemeClr val="accent1"/>
              </a:gs>
            </a:gsLst>
            <a:lin ang="5400000" scaled="1"/>
          </a:gradFill>
          <a:ln w="38100">
            <a:solidFill>
              <a:srgbClr val="FF3300"/>
            </a:solidFill>
            <a:miter lim="800000"/>
            <a:headEnd/>
            <a:tailEnd/>
          </a:ln>
          <a:effectLst/>
        </p:spPr>
        <p:txBody>
          <a:bodyPr>
            <a:spAutoFit/>
          </a:bodyPr>
          <a:lstStyle/>
          <a:p>
            <a:pPr algn="ctr"/>
            <a:r>
              <a:rPr lang="en-US" sz="3600" b="1" smtClean="0">
                <a:solidFill>
                  <a:srgbClr val="FF3300"/>
                </a:solidFill>
                <a:latin typeface="Arial" charset="0"/>
              </a:rPr>
              <a:t>Luyện đọc lại</a:t>
            </a:r>
            <a:endParaRPr lang="en-US" sz="11700" b="1">
              <a:solidFill>
                <a:srgbClr val="0000FF"/>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4"/>
          <p:cNvSpPr txBox="1">
            <a:spLocks noChangeArrowheads="1"/>
          </p:cNvSpPr>
          <p:nvPr/>
        </p:nvSpPr>
        <p:spPr bwMode="auto">
          <a:xfrm>
            <a:off x="0" y="533400"/>
            <a:ext cx="9144000" cy="646331"/>
          </a:xfrm>
          <a:prstGeom prst="rect">
            <a:avLst/>
          </a:prstGeom>
          <a:gradFill rotWithShape="1">
            <a:gsLst>
              <a:gs pos="0">
                <a:schemeClr val="accent1"/>
              </a:gs>
              <a:gs pos="50000">
                <a:schemeClr val="bg1"/>
              </a:gs>
              <a:gs pos="100000">
                <a:schemeClr val="accent1"/>
              </a:gs>
            </a:gsLst>
            <a:lin ang="5400000" scaled="1"/>
          </a:gradFill>
          <a:ln w="38100">
            <a:solidFill>
              <a:srgbClr val="FF3300"/>
            </a:solidFill>
            <a:miter lim="800000"/>
            <a:headEnd/>
            <a:tailEnd/>
          </a:ln>
          <a:effectLst/>
        </p:spPr>
        <p:txBody>
          <a:bodyPr>
            <a:spAutoFit/>
          </a:bodyPr>
          <a:lstStyle/>
          <a:p>
            <a:pPr algn="ctr"/>
            <a:r>
              <a:rPr lang="en-US" sz="3600" b="1" smtClean="0">
                <a:solidFill>
                  <a:srgbClr val="FF3300"/>
                </a:solidFill>
                <a:latin typeface="Arial" charset="0"/>
              </a:rPr>
              <a:t>Củng cố, dặn dò</a:t>
            </a:r>
            <a:endParaRPr lang="en-US" sz="11700" b="1">
              <a:solidFill>
                <a:srgbClr val="0000FF"/>
              </a:solidFill>
              <a:latin typeface="Arial" charset="0"/>
            </a:endParaRPr>
          </a:p>
        </p:txBody>
      </p:sp>
      <p:sp>
        <p:nvSpPr>
          <p:cNvPr id="6" name="TextBox 5"/>
          <p:cNvSpPr txBox="1"/>
          <p:nvPr/>
        </p:nvSpPr>
        <p:spPr>
          <a:xfrm>
            <a:off x="0" y="1606060"/>
            <a:ext cx="9144000" cy="1384995"/>
          </a:xfrm>
          <a:prstGeom prst="rect">
            <a:avLst/>
          </a:prstGeom>
          <a:noFill/>
        </p:spPr>
        <p:txBody>
          <a:bodyPr wrap="square" rtlCol="0">
            <a:spAutoFit/>
          </a:bodyPr>
          <a:lstStyle/>
          <a:p>
            <a:r>
              <a:rPr lang="en-US" sz="2800" smtClean="0">
                <a:latin typeface="Arial" pitchFamily="34" charset="0"/>
                <a:cs typeface="Arial" pitchFamily="34" charset="0"/>
              </a:rPr>
              <a:t>	Về nhà các con luyện đọc và trả lời lại các câu hỏi trong bài.</a:t>
            </a:r>
          </a:p>
          <a:p>
            <a:r>
              <a:rPr lang="en-US" sz="2800">
                <a:latin typeface="Arial" pitchFamily="34" charset="0"/>
                <a:cs typeface="Arial" pitchFamily="34" charset="0"/>
              </a:rPr>
              <a:t>	</a:t>
            </a:r>
            <a:r>
              <a:rPr lang="en-US" sz="2800" smtClean="0">
                <a:latin typeface="Arial" pitchFamily="34" charset="0"/>
                <a:cs typeface="Arial" pitchFamily="34" charset="0"/>
              </a:rPr>
              <a:t>Chuẩn bị bài sau: Tự thuật (trang 7).</a:t>
            </a:r>
            <a:endParaRPr lang="en-US" sz="2800">
              <a:latin typeface="Arial" pitchFamily="34" charset="0"/>
              <a:cs typeface="Arial" pitchFamily="34" charset="0"/>
            </a:endParaRPr>
          </a:p>
        </p:txBody>
      </p:sp>
      <p:sp>
        <p:nvSpPr>
          <p:cNvPr id="7" name="TextBox 6"/>
          <p:cNvSpPr txBox="1"/>
          <p:nvPr/>
        </p:nvSpPr>
        <p:spPr>
          <a:xfrm>
            <a:off x="0" y="1600200"/>
            <a:ext cx="9144000" cy="523220"/>
          </a:xfrm>
          <a:prstGeom prst="rect">
            <a:avLst/>
          </a:prstGeom>
          <a:noFill/>
        </p:spPr>
        <p:txBody>
          <a:bodyPr wrap="square" rtlCol="0">
            <a:spAutoFit/>
          </a:bodyPr>
          <a:lstStyle/>
          <a:p>
            <a:r>
              <a:rPr lang="en-US" sz="2800" smtClean="0">
                <a:latin typeface="Arial" pitchFamily="34" charset="0"/>
                <a:cs typeface="Arial" pitchFamily="34" charset="0"/>
              </a:rPr>
              <a:t>	Qua câu chuyện, con thích nhân vật nào? Vì sao?</a:t>
            </a:r>
            <a:endParaRPr lang="en-US" sz="280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9" name="Picture 19" descr="dsg"/>
          <p:cNvPicPr>
            <a:picLocks noChangeAspect="1" noChangeArrowheads="1"/>
          </p:cNvPicPr>
          <p:nvPr/>
        </p:nvPicPr>
        <p:blipFill>
          <a:blip r:embed="rId2"/>
          <a:srcRect/>
          <a:stretch>
            <a:fillRect/>
          </a:stretch>
        </p:blipFill>
        <p:spPr bwMode="auto">
          <a:xfrm>
            <a:off x="152400" y="152400"/>
            <a:ext cx="8839200" cy="6100763"/>
          </a:xfrm>
          <a:prstGeom prst="rect">
            <a:avLst/>
          </a:prstGeom>
          <a:noFill/>
        </p:spPr>
      </p:pic>
      <p:grpSp>
        <p:nvGrpSpPr>
          <p:cNvPr id="2" name="Group 21"/>
          <p:cNvGrpSpPr>
            <a:grpSpLocks/>
          </p:cNvGrpSpPr>
          <p:nvPr/>
        </p:nvGrpSpPr>
        <p:grpSpPr bwMode="auto">
          <a:xfrm>
            <a:off x="0" y="0"/>
            <a:ext cx="9144000" cy="6858000"/>
            <a:chOff x="14" y="-9"/>
            <a:chExt cx="5781" cy="4329"/>
          </a:xfrm>
        </p:grpSpPr>
        <p:pic>
          <p:nvPicPr>
            <p:cNvPr id="10262" name="Picture 22" descr="n3"/>
            <p:cNvPicPr>
              <a:picLocks noChangeAspect="1" noChangeArrowheads="1"/>
            </p:cNvPicPr>
            <p:nvPr/>
          </p:nvPicPr>
          <p:blipFill>
            <a:blip r:embed="rId3"/>
            <a:srcRect/>
            <a:stretch>
              <a:fillRect/>
            </a:stretch>
          </p:blipFill>
          <p:spPr bwMode="auto">
            <a:xfrm>
              <a:off x="59" y="0"/>
              <a:ext cx="5736" cy="53"/>
            </a:xfrm>
            <a:prstGeom prst="rect">
              <a:avLst/>
            </a:prstGeom>
            <a:noFill/>
            <a:ln w="9525">
              <a:noFill/>
              <a:miter lim="800000"/>
              <a:headEnd/>
              <a:tailEnd/>
            </a:ln>
            <a:effectLst/>
          </p:spPr>
        </p:pic>
        <p:pic>
          <p:nvPicPr>
            <p:cNvPr id="10263" name="Picture 23" descr="n3"/>
            <p:cNvPicPr>
              <a:picLocks noChangeAspect="1" noChangeArrowheads="1"/>
            </p:cNvPicPr>
            <p:nvPr/>
          </p:nvPicPr>
          <p:blipFill>
            <a:blip r:embed="rId3"/>
            <a:srcRect/>
            <a:stretch>
              <a:fillRect/>
            </a:stretch>
          </p:blipFill>
          <p:spPr bwMode="auto">
            <a:xfrm rot="5400000">
              <a:off x="-2127" y="2132"/>
              <a:ext cx="4329" cy="48"/>
            </a:xfrm>
            <a:prstGeom prst="rect">
              <a:avLst/>
            </a:prstGeom>
            <a:noFill/>
            <a:ln w="9525">
              <a:noFill/>
              <a:miter lim="800000"/>
              <a:headEnd/>
              <a:tailEnd/>
            </a:ln>
            <a:effectLst/>
          </p:spPr>
        </p:pic>
        <p:pic>
          <p:nvPicPr>
            <p:cNvPr id="10264" name="Picture 24" descr="n3"/>
            <p:cNvPicPr>
              <a:picLocks noChangeAspect="1" noChangeArrowheads="1"/>
            </p:cNvPicPr>
            <p:nvPr/>
          </p:nvPicPr>
          <p:blipFill>
            <a:blip r:embed="rId3"/>
            <a:srcRect/>
            <a:stretch>
              <a:fillRect/>
            </a:stretch>
          </p:blipFill>
          <p:spPr bwMode="auto">
            <a:xfrm>
              <a:off x="24" y="4267"/>
              <a:ext cx="5736" cy="53"/>
            </a:xfrm>
            <a:prstGeom prst="rect">
              <a:avLst/>
            </a:prstGeom>
            <a:noFill/>
            <a:ln w="9525">
              <a:noFill/>
              <a:miter lim="800000"/>
              <a:headEnd/>
              <a:tailEnd/>
            </a:ln>
            <a:effectLst/>
          </p:spPr>
        </p:pic>
        <p:pic>
          <p:nvPicPr>
            <p:cNvPr id="10265" name="Picture 25" descr="n3"/>
            <p:cNvPicPr>
              <a:picLocks noChangeAspect="1" noChangeArrowheads="1"/>
            </p:cNvPicPr>
            <p:nvPr/>
          </p:nvPicPr>
          <p:blipFill>
            <a:blip r:embed="rId3"/>
            <a:srcRect/>
            <a:stretch>
              <a:fillRect/>
            </a:stretch>
          </p:blipFill>
          <p:spPr bwMode="auto">
            <a:xfrm rot="5400000">
              <a:off x="3571" y="2132"/>
              <a:ext cx="4329" cy="48"/>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7&quot;&gt;&lt;object type=&quot;3&quot; unique_id=&quot;10088&quot;&gt;&lt;property id=&quot;20148&quot; value=&quot;5&quot;/&gt;&lt;property id=&quot;20300&quot; value=&quot;Slide 1&quot;/&gt;&lt;property id=&quot;20307&quot; value=&quot;257&quot;/&gt;&lt;/object&gt;&lt;object type=&quot;3&quot; unique_id=&quot;10089&quot;&gt;&lt;property id=&quot;20148&quot; value=&quot;5&quot;/&gt;&lt;property id=&quot;20300&quot; value=&quot;Slide 2&quot;/&gt;&lt;property id=&quot;20307&quot; value=&quot;258&quot;/&gt;&lt;/object&gt;&lt;object type=&quot;3&quot; unique_id=&quot;10090&quot;&gt;&lt;property id=&quot;20148&quot; value=&quot;5&quot;/&gt;&lt;property id=&quot;20300&quot; value=&quot;Slide 3&quot;/&gt;&lt;property id=&quot;20307&quot; value=&quot;259&quot;/&gt;&lt;/object&gt;&lt;object type=&quot;3&quot; unique_id=&quot;10091&quot;&gt;&lt;property id=&quot;20148&quot; value=&quot;5&quot;/&gt;&lt;property id=&quot;20300&quot; value=&quot;Slide 7&quot;/&gt;&lt;property id=&quot;20307&quot; value=&quot;260&quot;/&gt;&lt;/object&gt;&lt;object type=&quot;3&quot; unique_id=&quot;10152&quot;&gt;&lt;property id=&quot;20148&quot; value=&quot;5&quot;/&gt;&lt;property id=&quot;20300&quot; value=&quot;Slide 4&quot;/&gt;&lt;property id=&quot;20307&quot; value=&quot;261&quot;/&gt;&lt;/object&gt;&lt;object type=&quot;3&quot; unique_id=&quot;10153&quot;&gt;&lt;property id=&quot;20148&quot; value=&quot;5&quot;/&gt;&lt;property id=&quot;20300&quot; value=&quot;Slide 5&quot;/&gt;&lt;property id=&quot;20307&quot; value=&quot;262&quot;/&gt;&lt;/object&gt;&lt;object type=&quot;3&quot; unique_id=&quot;10154&quot;&gt;&lt;property id=&quot;20148&quot; value=&quot;5&quot;/&gt;&lt;property id=&quot;20300&quot; value=&quot;Slide 6&quot;/&gt;&lt;property id=&quot;20307&quot; value=&quot;263&quot;/&gt;&lt;/object&gt;&lt;/object&gt;&lt;object type=&quot;8&quot; unique_id=&quot;10097&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171</Words>
  <Application>Microsoft Office PowerPoint</Application>
  <PresentationFormat>On-screen Show (4:3)</PresentationFormat>
  <Paragraphs>22</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Slide 1</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trang-long bien</dc:creator>
  <cp:lastModifiedBy>trang-long bien</cp:lastModifiedBy>
  <cp:revision>8</cp:revision>
  <dcterms:created xsi:type="dcterms:W3CDTF">2015-08-22T04:04:47Z</dcterms:created>
  <dcterms:modified xsi:type="dcterms:W3CDTF">2015-08-22T04:48:16Z</dcterms:modified>
</cp:coreProperties>
</file>